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59" r:id="rId3"/>
    <p:sldId id="273" r:id="rId4"/>
    <p:sldId id="274" r:id="rId5"/>
    <p:sldId id="275" r:id="rId6"/>
    <p:sldId id="277" r:id="rId7"/>
    <p:sldId id="27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65" d="100"/>
          <a:sy n="65" d="100"/>
        </p:scale>
        <p:origin x="-14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9BDE2A-F58E-4B09-A3AE-6D1442AF9596}" type="datetimeFigureOut">
              <a:rPr lang="en-US" smtClean="0"/>
              <a:pPr/>
              <a:t>5/1/2019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FE6FDF-13C5-43D5-AC8C-83353BB4C502}" type="slidenum">
              <a:rPr lang="en-US" smtClean="0"/>
              <a:pPr/>
              <a:t>‹#›</a:t>
            </a:fld>
            <a:endParaRPr lang="en-US"/>
          </a:p>
        </p:txBody>
      </p:sp>
    </p:spTree>
    <p:extLst>
      <p:ext uri="{BB962C8B-B14F-4D97-AF65-F5344CB8AC3E}">
        <p14:creationId xmlns:p14="http://schemas.microsoft.com/office/powerpoint/2010/main" val="275091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latin typeface="Arial" pitchFamily="34" charset="0"/>
            </a:endParaRPr>
          </a:p>
        </p:txBody>
      </p:sp>
      <p:sp>
        <p:nvSpPr>
          <p:cNvPr id="65540" name="Slide Number Placeholder 3"/>
          <p:cNvSpPr>
            <a:spLocks noGrp="1"/>
          </p:cNvSpPr>
          <p:nvPr>
            <p:ph type="sldNum" sz="quarter" idx="5"/>
          </p:nvPr>
        </p:nvSpPr>
        <p:spPr>
          <a:noFill/>
        </p:spPr>
        <p:txBody>
          <a:bodyPr/>
          <a:lstStyle/>
          <a:p>
            <a:fld id="{0A0E12AB-B9BC-477D-8697-CBEE25A8DD71}" type="slidenum">
              <a:rPr lang="en-US" smtClean="0">
                <a:latin typeface="Arial" pitchFamily="34" charset="0"/>
              </a:rPr>
              <a:pPr/>
              <a:t>1</a:t>
            </a:fld>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835B18-A53A-4ACF-BDCC-5EDC4B74EB6A}" type="datetimeFigureOut">
              <a:rPr lang="en-US" smtClean="0"/>
              <a:pPr/>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99D23-A4CD-4EA6-B825-210A75F06F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835B18-A53A-4ACF-BDCC-5EDC4B74EB6A}" type="datetimeFigureOut">
              <a:rPr lang="en-US" smtClean="0"/>
              <a:pPr/>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99D23-A4CD-4EA6-B825-210A75F06F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835B18-A53A-4ACF-BDCC-5EDC4B74EB6A}" type="datetimeFigureOut">
              <a:rPr lang="en-US" smtClean="0"/>
              <a:pPr/>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99D23-A4CD-4EA6-B825-210A75F06F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835B18-A53A-4ACF-BDCC-5EDC4B74EB6A}" type="datetimeFigureOut">
              <a:rPr lang="en-US" smtClean="0"/>
              <a:pPr/>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99D23-A4CD-4EA6-B825-210A75F06F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835B18-A53A-4ACF-BDCC-5EDC4B74EB6A}" type="datetimeFigureOut">
              <a:rPr lang="en-US" smtClean="0"/>
              <a:pPr/>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99D23-A4CD-4EA6-B825-210A75F06F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835B18-A53A-4ACF-BDCC-5EDC4B74EB6A}" type="datetimeFigureOut">
              <a:rPr lang="en-US" smtClean="0"/>
              <a:pPr/>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99D23-A4CD-4EA6-B825-210A75F06F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835B18-A53A-4ACF-BDCC-5EDC4B74EB6A}" type="datetimeFigureOut">
              <a:rPr lang="en-US" smtClean="0"/>
              <a:pPr/>
              <a:t>5/1/2019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599D23-A4CD-4EA6-B825-210A75F06F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835B18-A53A-4ACF-BDCC-5EDC4B74EB6A}" type="datetimeFigureOut">
              <a:rPr lang="en-US" smtClean="0"/>
              <a:pPr/>
              <a:t>5/1/2019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599D23-A4CD-4EA6-B825-210A75F06F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35B18-A53A-4ACF-BDCC-5EDC4B74EB6A}" type="datetimeFigureOut">
              <a:rPr lang="en-US" smtClean="0"/>
              <a:pPr/>
              <a:t>5/1/2019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599D23-A4CD-4EA6-B825-210A75F06F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835B18-A53A-4ACF-BDCC-5EDC4B74EB6A}" type="datetimeFigureOut">
              <a:rPr lang="en-US" smtClean="0"/>
              <a:pPr/>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99D23-A4CD-4EA6-B825-210A75F06F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835B18-A53A-4ACF-BDCC-5EDC4B74EB6A}" type="datetimeFigureOut">
              <a:rPr lang="en-US" smtClean="0"/>
              <a:pPr/>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99D23-A4CD-4EA6-B825-210A75F06F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35B18-A53A-4ACF-BDCC-5EDC4B74EB6A}" type="datetimeFigureOut">
              <a:rPr lang="en-US" smtClean="0"/>
              <a:pPr/>
              <a:t>5/1/2019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99D23-A4CD-4EA6-B825-210A75F06F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5" name="Text Box 7"/>
          <p:cNvSpPr txBox="1">
            <a:spLocks noChangeArrowheads="1"/>
          </p:cNvSpPr>
          <p:nvPr/>
        </p:nvSpPr>
        <p:spPr bwMode="auto">
          <a:xfrm>
            <a:off x="152400" y="4766608"/>
            <a:ext cx="6248400" cy="1569660"/>
          </a:xfrm>
          <a:prstGeom prst="rect">
            <a:avLst/>
          </a:prstGeom>
          <a:noFill/>
          <a:ln w="9525">
            <a:noFill/>
            <a:miter lim="800000"/>
            <a:headEnd/>
            <a:tailEnd/>
          </a:ln>
        </p:spPr>
        <p:txBody>
          <a:bodyPr>
            <a:spAutoFit/>
          </a:bodyPr>
          <a:lstStyle/>
          <a:p>
            <a:r>
              <a:rPr lang="en-US" sz="2400" b="1" dirty="0" smtClean="0">
                <a:solidFill>
                  <a:srgbClr val="002060"/>
                </a:solidFill>
                <a:latin typeface="Comic Sans MS" pitchFamily="66" charset="0"/>
              </a:rPr>
              <a:t>Dr. Abbas Ahmad Shah</a:t>
            </a:r>
            <a:endParaRPr lang="en-US" sz="2400" b="1" dirty="0" smtClean="0">
              <a:solidFill>
                <a:srgbClr val="002060"/>
              </a:solidFill>
              <a:latin typeface="Comic Sans MS" pitchFamily="66" charset="0"/>
            </a:endParaRPr>
          </a:p>
          <a:p>
            <a:r>
              <a:rPr lang="en-US" sz="2400" b="1" dirty="0" smtClean="0">
                <a:solidFill>
                  <a:srgbClr val="002060"/>
                </a:solidFill>
                <a:latin typeface="Comic Sans MS" pitchFamily="66" charset="0"/>
              </a:rPr>
              <a:t>Associate </a:t>
            </a:r>
            <a:r>
              <a:rPr lang="en-US" sz="2400" b="1" dirty="0" smtClean="0">
                <a:solidFill>
                  <a:srgbClr val="002060"/>
                </a:solidFill>
                <a:latin typeface="Comic Sans MS" pitchFamily="66" charset="0"/>
              </a:rPr>
              <a:t>Professor,</a:t>
            </a:r>
          </a:p>
          <a:p>
            <a:r>
              <a:rPr lang="en-US" sz="2400" b="1" dirty="0" smtClean="0">
                <a:solidFill>
                  <a:srgbClr val="002060"/>
                </a:solidFill>
                <a:latin typeface="Comic Sans MS" pitchFamily="66" charset="0"/>
              </a:rPr>
              <a:t>Department of Chemistry,</a:t>
            </a:r>
          </a:p>
          <a:p>
            <a:r>
              <a:rPr lang="en-US" sz="2400" b="1" dirty="0" smtClean="0">
                <a:solidFill>
                  <a:srgbClr val="002060"/>
                </a:solidFill>
                <a:latin typeface="Comic Sans MS" pitchFamily="66" charset="0"/>
              </a:rPr>
              <a:t>GDC, Boys, Anantnag.</a:t>
            </a:r>
            <a:endParaRPr lang="en-US" sz="2400" b="1" dirty="0">
              <a:solidFill>
                <a:srgbClr val="002060"/>
              </a:solidFill>
            </a:endParaRPr>
          </a:p>
        </p:txBody>
      </p:sp>
      <p:pic>
        <p:nvPicPr>
          <p:cNvPr id="7170" name="Picture 2" descr="zeolite"/>
          <p:cNvPicPr>
            <a:picLocks noChangeAspect="1" noChangeArrowheads="1"/>
          </p:cNvPicPr>
          <p:nvPr/>
        </p:nvPicPr>
        <p:blipFill>
          <a:blip r:embed="rId3"/>
          <a:srcRect/>
          <a:stretch>
            <a:fillRect/>
          </a:stretch>
        </p:blipFill>
        <p:spPr bwMode="auto">
          <a:xfrm rot="8100000">
            <a:off x="2743200" y="1828799"/>
            <a:ext cx="2667000" cy="2667001"/>
          </a:xfrm>
          <a:prstGeom prst="rect">
            <a:avLst/>
          </a:prstGeom>
          <a:noFill/>
        </p:spPr>
      </p:pic>
      <p:sp>
        <p:nvSpPr>
          <p:cNvPr id="5" name="Text Box 7"/>
          <p:cNvSpPr txBox="1">
            <a:spLocks noChangeArrowheads="1"/>
          </p:cNvSpPr>
          <p:nvPr/>
        </p:nvSpPr>
        <p:spPr bwMode="auto">
          <a:xfrm>
            <a:off x="457200" y="127337"/>
            <a:ext cx="8153400" cy="523220"/>
          </a:xfrm>
          <a:prstGeom prst="rect">
            <a:avLst/>
          </a:prstGeom>
          <a:noFill/>
          <a:ln w="9525">
            <a:noFill/>
            <a:miter lim="800000"/>
            <a:headEnd/>
            <a:tailEnd/>
          </a:ln>
        </p:spPr>
        <p:txBody>
          <a:bodyPr wrap="square">
            <a:spAutoFit/>
          </a:bodyPr>
          <a:lstStyle/>
          <a:p>
            <a:pPr algn="ctr">
              <a:spcBef>
                <a:spcPct val="50000"/>
              </a:spcBef>
            </a:pPr>
            <a:r>
              <a:rPr lang="en-US" sz="2800" b="1" dirty="0" smtClean="0">
                <a:solidFill>
                  <a:srgbClr val="660033"/>
                </a:solidFill>
                <a:latin typeface="Comic Sans MS" pitchFamily="66" charset="0"/>
              </a:rPr>
              <a:t>Green Approaches towards Waste disposal</a:t>
            </a:r>
            <a:endParaRPr lang="en-US" sz="2800" b="1" dirty="0">
              <a:solidFill>
                <a:srgbClr val="006600"/>
              </a:solidFill>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0200" y="152400"/>
            <a:ext cx="6019800" cy="519113"/>
          </a:xfrm>
          <a:prstGeom prst="rect">
            <a:avLst/>
          </a:prstGeom>
          <a:noFill/>
          <a:ln w="9525">
            <a:noFill/>
            <a:miter lim="800000"/>
            <a:headEnd/>
            <a:tailEnd/>
          </a:ln>
        </p:spPr>
        <p:txBody>
          <a:bodyPr>
            <a:spAutoFit/>
          </a:bodyPr>
          <a:lstStyle/>
          <a:p>
            <a:pPr algn="ctr">
              <a:spcBef>
                <a:spcPct val="50000"/>
              </a:spcBef>
            </a:pPr>
            <a:r>
              <a:rPr lang="en-US" sz="2800" b="1" dirty="0">
                <a:solidFill>
                  <a:srgbClr val="FF0000"/>
                </a:solidFill>
                <a:latin typeface="Comic Sans MS" pitchFamily="66" charset="0"/>
              </a:rPr>
              <a:t>Layout of the presentation</a:t>
            </a:r>
          </a:p>
        </p:txBody>
      </p:sp>
      <p:sp>
        <p:nvSpPr>
          <p:cNvPr id="16387" name="Text Box 5"/>
          <p:cNvSpPr txBox="1">
            <a:spLocks noChangeArrowheads="1"/>
          </p:cNvSpPr>
          <p:nvPr/>
        </p:nvSpPr>
        <p:spPr bwMode="auto">
          <a:xfrm>
            <a:off x="304800" y="819150"/>
            <a:ext cx="8534400" cy="1212640"/>
          </a:xfrm>
          <a:prstGeom prst="rect">
            <a:avLst/>
          </a:prstGeom>
          <a:noFill/>
          <a:ln w="9525">
            <a:noFill/>
            <a:miter lim="800000"/>
            <a:headEnd/>
            <a:tailEnd/>
          </a:ln>
        </p:spPr>
        <p:txBody>
          <a:bodyPr>
            <a:spAutoFit/>
          </a:bodyPr>
          <a:lstStyle/>
          <a:p>
            <a:pPr marL="342900" indent="-342900" algn="just">
              <a:lnSpc>
                <a:spcPct val="105000"/>
              </a:lnSpc>
              <a:spcBef>
                <a:spcPct val="50000"/>
              </a:spcBef>
              <a:buFont typeface="Wingdings" pitchFamily="2" charset="2"/>
              <a:buChar char="Ø"/>
            </a:pPr>
            <a:r>
              <a:rPr lang="en-US" sz="2800" b="1" dirty="0">
                <a:solidFill>
                  <a:srgbClr val="006600"/>
                </a:solidFill>
              </a:rPr>
              <a:t>What is waste? </a:t>
            </a:r>
          </a:p>
          <a:p>
            <a:pPr marL="342900" indent="-342900" algn="just">
              <a:lnSpc>
                <a:spcPct val="105000"/>
              </a:lnSpc>
              <a:spcBef>
                <a:spcPct val="50000"/>
              </a:spcBef>
              <a:buFont typeface="Wingdings" pitchFamily="2" charset="2"/>
              <a:buChar char="Ø"/>
            </a:pPr>
            <a:r>
              <a:rPr lang="en-US" sz="2800" b="1" dirty="0"/>
              <a:t>Is all the waste really </a:t>
            </a:r>
            <a:r>
              <a:rPr lang="en-US" sz="2800" b="1" dirty="0" smtClean="0"/>
              <a:t>the </a:t>
            </a:r>
            <a:r>
              <a:rPr lang="en-US" sz="2800" b="1" dirty="0"/>
              <a:t>waste? </a:t>
            </a:r>
            <a:endParaRPr lang="en-US" sz="2800" b="1" dirty="0" smtClean="0"/>
          </a:p>
        </p:txBody>
      </p:sp>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Comic Sans MS" pitchFamily="66" charset="0"/>
              </a:rPr>
              <a:t>What is waste?</a:t>
            </a:r>
            <a:endParaRPr lang="en-US" dirty="0">
              <a:solidFill>
                <a:srgbClr val="FF0000"/>
              </a:solidFill>
              <a:latin typeface="Comic Sans MS" pitchFamily="66" charset="0"/>
            </a:endParaRPr>
          </a:p>
        </p:txBody>
      </p:sp>
      <p:sp>
        <p:nvSpPr>
          <p:cNvPr id="3" name="Content Placeholder 2"/>
          <p:cNvSpPr>
            <a:spLocks noGrp="1"/>
          </p:cNvSpPr>
          <p:nvPr>
            <p:ph idx="1"/>
          </p:nvPr>
        </p:nvSpPr>
        <p:spPr/>
        <p:txBody>
          <a:bodyPr>
            <a:normAutofit/>
          </a:bodyPr>
          <a:lstStyle/>
          <a:p>
            <a:r>
              <a:rPr lang="en-US" sz="2800" dirty="0">
                <a:solidFill>
                  <a:srgbClr val="002060"/>
                </a:solidFill>
              </a:rPr>
              <a:t>According to </a:t>
            </a:r>
            <a:r>
              <a:rPr lang="en-US" sz="2800" dirty="0" smtClean="0">
                <a:solidFill>
                  <a:srgbClr val="002060"/>
                </a:solidFill>
              </a:rPr>
              <a:t>the definition, </a:t>
            </a:r>
            <a:r>
              <a:rPr lang="en-US" sz="2800" dirty="0">
                <a:solidFill>
                  <a:srgbClr val="002060"/>
                </a:solidFill>
              </a:rPr>
              <a:t>thrown away substances or unwanted materials considered to be defective or worthless constitutes the waste. </a:t>
            </a:r>
            <a:endParaRPr lang="en-US" sz="2800" dirty="0" smtClean="0">
              <a:solidFill>
                <a:srgbClr val="002060"/>
              </a:solidFill>
            </a:endParaRPr>
          </a:p>
          <a:p>
            <a:r>
              <a:rPr lang="en-US" sz="2800" dirty="0" smtClean="0">
                <a:solidFill>
                  <a:srgbClr val="002060"/>
                </a:solidFill>
              </a:rPr>
              <a:t>Some </a:t>
            </a:r>
            <a:r>
              <a:rPr lang="en-US" sz="2800" dirty="0">
                <a:solidFill>
                  <a:srgbClr val="002060"/>
                </a:solidFill>
              </a:rPr>
              <a:t>other names of waste are junk, garbage, trash, rubbish, etc. </a:t>
            </a:r>
            <a:endParaRPr lang="en-US" sz="2800" dirty="0" smtClean="0">
              <a:solidFill>
                <a:srgbClr val="002060"/>
              </a:solidFill>
            </a:endParaRPr>
          </a:p>
          <a:p>
            <a:r>
              <a:rPr lang="en-US" sz="2800" dirty="0">
                <a:solidFill>
                  <a:srgbClr val="002060"/>
                </a:solidFill>
              </a:rPr>
              <a:t>Household disposals, unused plant biomass, wastewater, municipal solid waste, waste energy, and others are the examples of waste</a:t>
            </a:r>
            <a:r>
              <a:rPr lang="en-US" dirty="0"/>
              <a:t>. </a:t>
            </a:r>
          </a:p>
        </p:txBody>
      </p:sp>
    </p:spTree>
    <p:extLst>
      <p:ext uri="{BB962C8B-B14F-4D97-AF65-F5344CB8AC3E}">
        <p14:creationId xmlns:p14="http://schemas.microsoft.com/office/powerpoint/2010/main" val="3881046944"/>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latin typeface="Comic Sans MS" pitchFamily="66" charset="0"/>
              </a:rPr>
              <a:t>Is all the waste really </a:t>
            </a:r>
            <a:r>
              <a:rPr lang="en-US" b="1" dirty="0" smtClean="0">
                <a:solidFill>
                  <a:srgbClr val="FF0000"/>
                </a:solidFill>
                <a:latin typeface="Comic Sans MS" pitchFamily="66" charset="0"/>
              </a:rPr>
              <a:t>the </a:t>
            </a:r>
            <a:r>
              <a:rPr lang="en-US" b="1" dirty="0">
                <a:solidFill>
                  <a:srgbClr val="FF0000"/>
                </a:solidFill>
                <a:latin typeface="Comic Sans MS" pitchFamily="66" charset="0"/>
              </a:rPr>
              <a:t>waste?</a:t>
            </a:r>
            <a:r>
              <a:rPr lang="en-US" dirty="0">
                <a:solidFill>
                  <a:srgbClr val="FF0000"/>
                </a:solidFill>
                <a:latin typeface="Comic Sans MS" pitchFamily="66" charset="0"/>
              </a:rPr>
              <a:t/>
            </a:r>
            <a:br>
              <a:rPr lang="en-US" dirty="0">
                <a:solidFill>
                  <a:srgbClr val="FF0000"/>
                </a:solidFill>
                <a:latin typeface="Comic Sans MS" pitchFamily="66" charset="0"/>
              </a:rPr>
            </a:br>
            <a:endParaRPr lang="en-US" dirty="0">
              <a:solidFill>
                <a:srgbClr val="FF0000"/>
              </a:solidFill>
              <a:latin typeface="Comic Sans MS" pitchFamily="66" charset="0"/>
            </a:endParaRPr>
          </a:p>
        </p:txBody>
      </p:sp>
      <p:sp>
        <p:nvSpPr>
          <p:cNvPr id="3" name="Content Placeholder 2"/>
          <p:cNvSpPr>
            <a:spLocks noGrp="1"/>
          </p:cNvSpPr>
          <p:nvPr>
            <p:ph idx="1"/>
          </p:nvPr>
        </p:nvSpPr>
        <p:spPr>
          <a:xfrm>
            <a:off x="457200" y="990600"/>
            <a:ext cx="8229600" cy="5135563"/>
          </a:xfrm>
        </p:spPr>
        <p:txBody>
          <a:bodyPr>
            <a:normAutofit fontScale="92500"/>
          </a:bodyPr>
          <a:lstStyle/>
          <a:p>
            <a:r>
              <a:rPr lang="en-US" sz="3000" dirty="0" smtClean="0">
                <a:solidFill>
                  <a:srgbClr val="002060"/>
                </a:solidFill>
              </a:rPr>
              <a:t>Of course No, as the recent developments in research has somehow answered this question.  </a:t>
            </a:r>
          </a:p>
          <a:p>
            <a:r>
              <a:rPr lang="en-US" sz="3000" dirty="0" smtClean="0">
                <a:solidFill>
                  <a:srgbClr val="002060"/>
                </a:solidFill>
              </a:rPr>
              <a:t>Instead of using conventional methods of disposal, most of these wastes </a:t>
            </a:r>
            <a:r>
              <a:rPr lang="en-US" sz="3000" dirty="0">
                <a:solidFill>
                  <a:srgbClr val="002060"/>
                </a:solidFill>
              </a:rPr>
              <a:t>are now-a-days being recycled </a:t>
            </a:r>
            <a:r>
              <a:rPr lang="en-US" sz="3000" dirty="0" smtClean="0">
                <a:solidFill>
                  <a:srgbClr val="002060"/>
                </a:solidFill>
              </a:rPr>
              <a:t>into </a:t>
            </a:r>
            <a:r>
              <a:rPr lang="en-US" sz="3000" dirty="0">
                <a:solidFill>
                  <a:srgbClr val="002060"/>
                </a:solidFill>
              </a:rPr>
              <a:t>special materials with valuable </a:t>
            </a:r>
            <a:r>
              <a:rPr lang="en-US" sz="3000" dirty="0" smtClean="0">
                <a:solidFill>
                  <a:srgbClr val="002060"/>
                </a:solidFill>
              </a:rPr>
              <a:t>importance.</a:t>
            </a:r>
          </a:p>
          <a:p>
            <a:r>
              <a:rPr lang="en-US" sz="3000" dirty="0">
                <a:solidFill>
                  <a:srgbClr val="002060"/>
                </a:solidFill>
              </a:rPr>
              <a:t>Wastes like slags, clays, ashes (husk ash, oil palm ash, and coal ash) and naturally occurring rocks all of which contain abundant Si and Al has been utilized to synthesize multipurpose aluminosilicates in order to dispose them off and to generate low cost and commercially valuable materials. </a:t>
            </a:r>
          </a:p>
          <a:p>
            <a:endParaRPr lang="en-US" dirty="0"/>
          </a:p>
        </p:txBody>
      </p:sp>
    </p:spTree>
    <p:extLst>
      <p:ext uri="{BB962C8B-B14F-4D97-AF65-F5344CB8AC3E}">
        <p14:creationId xmlns:p14="http://schemas.microsoft.com/office/powerpoint/2010/main" val="2091303640"/>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sz="2800" dirty="0">
                <a:solidFill>
                  <a:srgbClr val="002060"/>
                </a:solidFill>
              </a:rPr>
              <a:t>Recently, the emphasis has been on the utilization of industrial and municipal wastes as heterogeneous catalysts to tailor chemical reactions to products. These wastes (e.g. municipal waste, biomass, coal fly ash etc.), contain active mineral elements that confer catalytic properties on them. </a:t>
            </a:r>
            <a:endParaRPr lang="en-US" sz="2800" dirty="0" smtClean="0">
              <a:solidFill>
                <a:srgbClr val="002060"/>
              </a:solidFill>
            </a:endParaRPr>
          </a:p>
          <a:p>
            <a:r>
              <a:rPr lang="en-US" sz="2800" dirty="0">
                <a:solidFill>
                  <a:srgbClr val="002060"/>
                </a:solidFill>
              </a:rPr>
              <a:t>Scientists are focused to use bioremediation as a tool for converting untapped source of energy in decaying materials such as leaves and dead organisms into useful energy. Such processes already occur naturally in sediments as they are rich in organic materials formed from the breakdown of decaying materials. </a:t>
            </a:r>
          </a:p>
        </p:txBody>
      </p:sp>
    </p:spTree>
    <p:extLst>
      <p:ext uri="{BB962C8B-B14F-4D97-AF65-F5344CB8AC3E}">
        <p14:creationId xmlns:p14="http://schemas.microsoft.com/office/powerpoint/2010/main" val="2377596478"/>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sz="2800" dirty="0">
                <a:solidFill>
                  <a:srgbClr val="002060"/>
                </a:solidFill>
              </a:rPr>
              <a:t>Agricultural waste containing lignocellulose biomass has been explored as possible precursor for the production of activated carbon. </a:t>
            </a:r>
            <a:endParaRPr lang="en-US" sz="2800" dirty="0" smtClean="0">
              <a:solidFill>
                <a:srgbClr val="002060"/>
              </a:solidFill>
            </a:endParaRPr>
          </a:p>
          <a:p>
            <a:r>
              <a:rPr lang="en-US" sz="2800" dirty="0">
                <a:solidFill>
                  <a:srgbClr val="002060"/>
                </a:solidFill>
              </a:rPr>
              <a:t>Wastes from fruits in the past decade use to constitute menace to the environment but with the advent of research to find alternative to the pricey commercial activating carbon, the feasibility of converting such wastes into large surface area carbon has been investigated and brought to limelight.</a:t>
            </a:r>
          </a:p>
          <a:p>
            <a:endParaRPr lang="en-US" dirty="0"/>
          </a:p>
        </p:txBody>
      </p:sp>
    </p:spTree>
    <p:extLst>
      <p:ext uri="{BB962C8B-B14F-4D97-AF65-F5344CB8AC3E}">
        <p14:creationId xmlns:p14="http://schemas.microsoft.com/office/powerpoint/2010/main" val="3694167459"/>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WordArt 4"/>
          <p:cNvSpPr>
            <a:spLocks noChangeArrowheads="1" noChangeShapeType="1" noTextEdit="1"/>
          </p:cNvSpPr>
          <p:nvPr/>
        </p:nvSpPr>
        <p:spPr bwMode="auto">
          <a:xfrm>
            <a:off x="1295400" y="1447800"/>
            <a:ext cx="7315200" cy="3048000"/>
          </a:xfrm>
          <a:prstGeom prst="rect">
            <a:avLst/>
          </a:prstGeom>
        </p:spPr>
        <p:txBody>
          <a:bodyPr wrap="none" fromWordArt="1">
            <a:prstTxWarp prst="textWave2">
              <a:avLst>
                <a:gd name="adj1" fmla="val 13005"/>
                <a:gd name="adj2" fmla="val 0"/>
              </a:avLst>
            </a:prstTxWarp>
          </a:bodyPr>
          <a:lstStyle/>
          <a:p>
            <a:pPr algn="ctr"/>
            <a:r>
              <a:rPr lang="en-US" sz="5400" b="1" kern="10">
                <a:ln w="12700">
                  <a:solidFill>
                    <a:srgbClr val="B2B2B2"/>
                  </a:solidFill>
                  <a:round/>
                  <a:headEnd/>
                  <a:tailEnd/>
                </a:ln>
                <a:solidFill>
                  <a:srgbClr val="120A4A"/>
                </a:solidFill>
                <a:effectLst>
                  <a:outerShdw dist="35921" dir="2700000" sy="50000" rotWithShape="0">
                    <a:srgbClr val="875B0D">
                      <a:alpha val="70000"/>
                    </a:srgbClr>
                  </a:outerShdw>
                </a:effectLst>
                <a:latin typeface="Arial Black"/>
              </a:rPr>
              <a:t>THANKS </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additive="base">
                                        <p:cTn id="7" dur="500" fill="hold"/>
                                        <p:tgtEl>
                                          <p:spTgt spid="58370"/>
                                        </p:tgtEl>
                                        <p:attrNameLst>
                                          <p:attrName>ppt_x</p:attrName>
                                        </p:attrNameLst>
                                      </p:cBhvr>
                                      <p:tavLst>
                                        <p:tav tm="0">
                                          <p:val>
                                            <p:strVal val="#ppt_x"/>
                                          </p:val>
                                        </p:tav>
                                        <p:tav tm="100000">
                                          <p:val>
                                            <p:strVal val="#ppt_x"/>
                                          </p:val>
                                        </p:tav>
                                      </p:tavLst>
                                    </p:anim>
                                    <p:anim calcmode="lin" valueType="num">
                                      <p:cBhvr additive="base">
                                        <p:cTn id="8" dur="500" fill="hold"/>
                                        <p:tgtEl>
                                          <p:spTgt spid="583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7420</TotalTime>
  <Words>361</Words>
  <Application>Microsoft Office PowerPoint</Application>
  <PresentationFormat>On-screen Show (4:3)</PresentationFormat>
  <Paragraphs>22</Paragraphs>
  <Slides>7</Slides>
  <Notes>1</Notes>
  <HiddenSlides>1</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What is waste?</vt:lpstr>
      <vt:lpstr>Is all the waste really the waste?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Khanday</dc:creator>
  <cp:lastModifiedBy>Khanday</cp:lastModifiedBy>
  <cp:revision>166</cp:revision>
  <dcterms:created xsi:type="dcterms:W3CDTF">2016-09-07T06:21:45Z</dcterms:created>
  <dcterms:modified xsi:type="dcterms:W3CDTF">2019-04-30T19:20:45Z</dcterms:modified>
</cp:coreProperties>
</file>